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3"/>
    <p:sldMasterId id="2147483757" r:id="rId4"/>
    <p:sldMasterId id="2147483758" r:id="rId5"/>
    <p:sldMasterId id="21474837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y="5143500" cx="9144000"/>
  <p:notesSz cx="6858000" cy="9144000"/>
  <p:embeddedFontLst>
    <p:embeddedFont>
      <p:font typeface="Fira Sans Extra Condensed Medium"/>
      <p:regular r:id="rId12"/>
      <p:bold r:id="rId13"/>
      <p:italic r:id="rId14"/>
      <p:boldItalic r:id="rId15"/>
    </p:embeddedFont>
    <p:embeddedFont>
      <p:font typeface="Roboto Condensed"/>
      <p:regular r:id="rId16"/>
      <p:bold r:id="rId17"/>
      <p:italic r:id="rId18"/>
      <p:boldItalic r:id="rId19"/>
    </p:embeddedFont>
    <p:embeddedFont>
      <p:font typeface="Roboto Condensed Light"/>
      <p:regular r:id="rId20"/>
      <p:bold r:id="rId21"/>
      <p:italic r:id="rId22"/>
      <p:boldItalic r:id="rId23"/>
    </p:embeddedFont>
    <p:embeddedFont>
      <p:font typeface="Exo 2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Light-regular.fntdata"/><Relationship Id="rId22" Type="http://schemas.openxmlformats.org/officeDocument/2006/relationships/font" Target="fonts/RobotoCondensedLight-italic.fntdata"/><Relationship Id="rId21" Type="http://schemas.openxmlformats.org/officeDocument/2006/relationships/font" Target="fonts/RobotoCondensedLight-bold.fntdata"/><Relationship Id="rId24" Type="http://schemas.openxmlformats.org/officeDocument/2006/relationships/font" Target="fonts/Exo2-regular.fntdata"/><Relationship Id="rId23" Type="http://schemas.openxmlformats.org/officeDocument/2006/relationships/font" Target="fonts/RobotoCondensedLight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font" Target="fonts/Exo2-italic.fntdata"/><Relationship Id="rId25" Type="http://schemas.openxmlformats.org/officeDocument/2006/relationships/font" Target="fonts/Exo2-bold.fntdata"/><Relationship Id="rId27" Type="http://schemas.openxmlformats.org/officeDocument/2006/relationships/font" Target="fonts/Exo2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font" Target="fonts/FiraSansExtraCondensedMedium-bold.fntdata"/><Relationship Id="rId12" Type="http://schemas.openxmlformats.org/officeDocument/2006/relationships/font" Target="fonts/FiraSansExtraCondensedMedium-regular.fntdata"/><Relationship Id="rId15" Type="http://schemas.openxmlformats.org/officeDocument/2006/relationships/font" Target="fonts/FiraSansExtraCondensedMedium-boldItalic.fntdata"/><Relationship Id="rId14" Type="http://schemas.openxmlformats.org/officeDocument/2006/relationships/font" Target="fonts/FiraSansExtraCondensedMedium-italic.fntdata"/><Relationship Id="rId17" Type="http://schemas.openxmlformats.org/officeDocument/2006/relationships/font" Target="fonts/RobotoCondensed-bold.fntdata"/><Relationship Id="rId16" Type="http://schemas.openxmlformats.org/officeDocument/2006/relationships/font" Target="fonts/RobotoCondensed-regular.fntdata"/><Relationship Id="rId19" Type="http://schemas.openxmlformats.org/officeDocument/2006/relationships/font" Target="fonts/RobotoCondensed-boldItalic.fntdata"/><Relationship Id="rId18" Type="http://schemas.openxmlformats.org/officeDocument/2006/relationships/font" Target="fonts/RobotoCondense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906a40d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906a40d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906a40dd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906a40dd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906a40dd5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906a40dd5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906a40dd5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906a40dd5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4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1" name="Google Shape;491;p104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2" name="Google Shape;492;p104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3" name="Google Shape;493;p104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4" name="Google Shape;494;p104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5" name="Google Shape;495;p104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6" name="Google Shape;496;p104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9" name="Google Shape;499;p105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0" name="Google Shape;500;p105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1" name="Google Shape;501;p105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2" name="Google Shape;502;p105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3" name="Google Shape;503;p105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4" name="Google Shape;504;p105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5" name="Google Shape;505;p105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6" name="Google Shape;506;p105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" name="Google Shape;509;p10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0" name="Google Shape;510;p10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1" name="Google Shape;511;p10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2" name="Google Shape;512;p10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3" name="Google Shape;513;p10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4" name="Google Shape;514;p10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5" name="Google Shape;515;p10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6" name="Google Shape;516;p10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7" name="Google Shape;517;p10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8" name="Google Shape;518;p10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9" name="Google Shape;519;p10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0" name="Google Shape;520;p10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1" name="Google Shape;531;p111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2" name="Google Shape;532;p11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3" name="Google Shape;533;p111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4" name="Google Shape;534;p11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5" name="Google Shape;535;p111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111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2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9" name="Google Shape;539;p112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0" name="Google Shape;540;p112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4" name="Google Shape;144;p30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31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3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" name="Google Shape;155;p3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3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" name="Google Shape;157;p3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35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8" name="Google Shape;168;p37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1" name="Google Shape;171;p38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39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41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9" name="Google Shape;179;p41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0" name="Google Shape;180;p41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41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41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41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41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41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7" name="Google Shape;187;p41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8" name="Google Shape;188;p41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9" name="Google Shape;189;p41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90" name="Google Shape;190;p41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41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92" name="Google Shape;192;p41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41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94" name="Google Shape;194;p41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41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42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42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43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4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6" name="Google Shape;206;p44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44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0" name="Google Shape;210;p45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45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4" name="Google Shape;214;p46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46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47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47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3" name="Google Shape;223;p48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4" name="Google Shape;224;p48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5" name="Google Shape;225;p48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6" name="Google Shape;226;p48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7" name="Google Shape;227;p48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" name="Google Shape;228;p48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49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2" name="Google Shape;232;p49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3" name="Google Shape;233;p49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4" name="Google Shape;234;p49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5" name="Google Shape;235;p49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49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7" name="Google Shape;237;p49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8" name="Google Shape;238;p49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50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" name="Google Shape;242;p50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3" name="Google Shape;243;p50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" name="Google Shape;244;p50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5" name="Google Shape;245;p50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" name="Google Shape;246;p50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7" name="Google Shape;247;p50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8" name="Google Shape;248;p50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9" name="Google Shape;249;p50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0" name="Google Shape;250;p50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1" name="Google Shape;251;p50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2" name="Google Shape;252;p50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55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55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5" name="Google Shape;265;p55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55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7" name="Google Shape;267;p55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55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56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56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8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8" name="Google Shape;278;p58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59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0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8" name="Google Shape;288;p61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61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0" name="Google Shape;290;p61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61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3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63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5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1" name="Google Shape;301;p65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2" name="Google Shape;302;p65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6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5" name="Google Shape;305;p66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7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8" name="Google Shape;308;p67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9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2" name="Google Shape;312;p69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3" name="Google Shape;313;p69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4" name="Google Shape;314;p69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69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69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69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69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69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69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69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2" name="Google Shape;322;p69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69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4" name="Google Shape;324;p69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5" name="Google Shape;325;p69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6" name="Google Shape;326;p69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7" name="Google Shape;327;p69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8" name="Google Shape;328;p69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9" name="Google Shape;329;p69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70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70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7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7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2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72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72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3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4" name="Google Shape;344;p73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73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4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8" name="Google Shape;348;p74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74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5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2" name="Google Shape;352;p75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3" name="Google Shape;353;p75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54" name="Google Shape;354;p7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6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76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58" name="Google Shape;358;p76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76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0" name="Google Shape;360;p76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76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2" name="Google Shape;362;p76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7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6" name="Google Shape;366;p7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7" name="Google Shape;367;p7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8" name="Google Shape;368;p7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9" name="Google Shape;369;p7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7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1" name="Google Shape;371;p7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7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5" name="Google Shape;375;p78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6" name="Google Shape;376;p78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7" name="Google Shape;377;p78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8" name="Google Shape;378;p78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9" name="Google Shape;379;p78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0" name="Google Shape;380;p78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1" name="Google Shape;381;p78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2" name="Google Shape;382;p78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3" name="Google Shape;383;p78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4" name="Google Shape;384;p78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5" name="Google Shape;385;p78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6" name="Google Shape;386;p78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7" name="Google Shape;397;p83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83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99" name="Google Shape;399;p83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83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1" name="Google Shape;401;p83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83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5" name="Google Shape;405;p8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6" name="Google Shape;406;p8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2" name="Google Shape;412;p8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7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5" name="Google Shape;415;p87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87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8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9" name="Google Shape;419;p8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2" name="Google Shape;422;p89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3" name="Google Shape;423;p89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4" name="Google Shape;424;p89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5" name="Google Shape;425;p89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1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0" name="Google Shape;430;p91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2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9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5" name="Google Shape;435;p93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6" name="Google Shape;436;p93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4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9" name="Google Shape;439;p94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5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95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" name="Google Shape;446;p9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7" name="Google Shape;447;p97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8" name="Google Shape;448;p97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97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97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97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2" name="Google Shape;452;p97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97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4" name="Google Shape;454;p97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5" name="Google Shape;455;p97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6" name="Google Shape;456;p97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7" name="Google Shape;457;p97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8" name="Google Shape;458;p97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9" name="Google Shape;459;p97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0" name="Google Shape;460;p97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1" name="Google Shape;461;p97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2" name="Google Shape;462;p97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3" name="Google Shape;463;p97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Google Shape;466;p98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7" name="Google Shape;467;p9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9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0" name="Google Shape;470;p99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1" name="Google Shape;471;p99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0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4" name="Google Shape;474;p100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5" name="Google Shape;475;p100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1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8" name="Google Shape;478;p101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101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0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2" name="Google Shape;482;p102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10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3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6" name="Google Shape;486;p103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7" name="Google Shape;487;p103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88" name="Google Shape;488;p10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b="1" sz="2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275" name="Google Shape;27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409" name="Google Shape;40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hyperlink" Target="https://nickcdryan.com/2017/09/13/root-finding-algorithms-in-python-line-search-bisection-secant-newton-raphson-boydens-inverse-quadratic-interpolation-brent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13"/>
          <p:cNvSpPr txBox="1"/>
          <p:nvPr>
            <p:ph type="ctrTitle"/>
          </p:nvPr>
        </p:nvSpPr>
        <p:spPr>
          <a:xfrm>
            <a:off x="1132294" y="516224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BÚSQUEDA DE RAÍCES POR</a:t>
            </a:r>
            <a:r>
              <a:rPr lang="en"/>
              <a:t> BISECCIÓN</a:t>
            </a:r>
            <a:endParaRPr/>
          </a:p>
        </p:txBody>
      </p:sp>
      <p:sp>
        <p:nvSpPr>
          <p:cNvPr id="546" name="Google Shape;546;p113"/>
          <p:cNvSpPr txBox="1"/>
          <p:nvPr>
            <p:ph idx="1" type="subTitle"/>
          </p:nvPr>
        </p:nvSpPr>
        <p:spPr>
          <a:xfrm>
            <a:off x="3659631" y="373607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Brayan Daniel Romero Ardila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Anderson Andrés Llanos Quintero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Camilo Andres Cardenas Vargas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Santiago Tovar Mosquera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Felipe Quiroga Parra</a:t>
            </a:r>
            <a:endParaRPr/>
          </a:p>
        </p:txBody>
      </p:sp>
      <p:cxnSp>
        <p:nvCxnSpPr>
          <p:cNvPr id="547" name="Google Shape;547;p113"/>
          <p:cNvCxnSpPr/>
          <p:nvPr/>
        </p:nvCxnSpPr>
        <p:spPr>
          <a:xfrm>
            <a:off x="6684000" y="3017300"/>
            <a:ext cx="246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113"/>
          <p:cNvSpPr txBox="1"/>
          <p:nvPr>
            <p:ph type="ctrTitle"/>
          </p:nvPr>
        </p:nvSpPr>
        <p:spPr>
          <a:xfrm>
            <a:off x="1124919" y="1098024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Algorítmos G2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Universidad Nacional de Colombia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2022-II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4"/>
          <p:cNvSpPr txBox="1"/>
          <p:nvPr>
            <p:ph idx="4294967295" type="ctrTitle"/>
          </p:nvPr>
        </p:nvSpPr>
        <p:spPr>
          <a:xfrm>
            <a:off x="498550" y="311125"/>
            <a:ext cx="5884500" cy="9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¿Qué se hace si la función no pasa por cero en el rango descrito?</a:t>
            </a:r>
            <a:endParaRPr sz="2000"/>
          </a:p>
        </p:txBody>
      </p:sp>
      <p:cxnSp>
        <p:nvCxnSpPr>
          <p:cNvPr id="554" name="Google Shape;554;p114"/>
          <p:cNvCxnSpPr/>
          <p:nvPr/>
        </p:nvCxnSpPr>
        <p:spPr>
          <a:xfrm>
            <a:off x="0" y="139182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114"/>
          <p:cNvSpPr txBox="1"/>
          <p:nvPr/>
        </p:nvSpPr>
        <p:spPr>
          <a:xfrm>
            <a:off x="1060200" y="1486125"/>
            <a:ext cx="7023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Recordemos que el método de bisección se basa fuertemente en el</a:t>
            </a:r>
            <a:r>
              <a:rPr b="1" lang="en" sz="1300">
                <a:latin typeface="Roboto Condensed"/>
                <a:ea typeface="Roboto Condensed"/>
                <a:cs typeface="Roboto Condensed"/>
                <a:sym typeface="Roboto Condensed"/>
              </a:rPr>
              <a:t> teorema del valor intermedio</a:t>
            </a: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; el cual toma como hipótesis que sea una función continua. Dicho teorema establece que dado un intervalo cerrado [ a,b ] en el dominio de la función continua, entonces para todo valor comprendido y entre f(a) y f(b) existe un x en [a,b] tal que f(x)=y.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 truco del algoritmo es tomar a y b tales que f(a) y f(b) sean de signos opuestos, si esto ocurre entonces es claro que 0 está en el intervalo [f(a),f(b)] luego existe un x tal que f(x)=0, es decir una raíz. 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 claro entonces que si la función no pasa por cero en el rango descrito, entonces es por que f(a) y f(b) son del mismo signo, por lo tanto debemos expandir el intervalo [a,b] hasta hallar los valores para los cuales se cumple el cambio de signo y poder usar el algoritmo sin problema.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caso de que nunca se encuentre dicho intervalo, es evidente que la función </a:t>
            </a:r>
            <a:r>
              <a:rPr b="1" lang="en" sz="1300">
                <a:latin typeface="Roboto Condensed"/>
                <a:ea typeface="Roboto Condensed"/>
                <a:cs typeface="Roboto Condensed"/>
                <a:sym typeface="Roboto Condensed"/>
              </a:rPr>
              <a:t>no cuenta con ninguna raíz real</a:t>
            </a: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5"/>
          <p:cNvSpPr txBox="1"/>
          <p:nvPr>
            <p:ph idx="1" type="subTitle"/>
          </p:nvPr>
        </p:nvSpPr>
        <p:spPr>
          <a:xfrm>
            <a:off x="147750" y="1074075"/>
            <a:ext cx="8848500" cy="24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El método de la bisección es un método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confiable pero lento</a:t>
            </a:r>
            <a:r>
              <a:rPr lang="en" sz="1500"/>
              <a:t> en general. Una forma de mejorar este algoritmo es elegir de una manera </a:t>
            </a:r>
            <a:r>
              <a:rPr lang="en" sz="1500"/>
              <a:t>más</a:t>
            </a:r>
            <a:r>
              <a:rPr lang="en" sz="1500"/>
              <a:t>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fina</a:t>
            </a:r>
            <a:r>
              <a:rPr lang="en" sz="1500"/>
              <a:t> la forma en la que se actualizan los puntos del intervalo inicial, en contraste con el método de bisección, el cual elige como nuevo punto al punto medio del intervalo actual. A esta variante del </a:t>
            </a:r>
            <a:r>
              <a:rPr lang="en" sz="1500"/>
              <a:t>método</a:t>
            </a:r>
            <a:r>
              <a:rPr lang="en" sz="1500"/>
              <a:t> de la </a:t>
            </a:r>
            <a:r>
              <a:rPr lang="en" sz="1500"/>
              <a:t>bisección</a:t>
            </a:r>
            <a:r>
              <a:rPr lang="en" sz="1500"/>
              <a:t> se le conoce como el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método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de Brent</a:t>
            </a:r>
            <a:r>
              <a:rPr lang="en" sz="1500"/>
              <a:t> (1973). Este </a:t>
            </a:r>
            <a:r>
              <a:rPr lang="en" sz="1500"/>
              <a:t>método</a:t>
            </a:r>
            <a:r>
              <a:rPr lang="en" sz="1500"/>
              <a:t> </a:t>
            </a:r>
            <a:r>
              <a:rPr lang="en" sz="1500"/>
              <a:t>añade</a:t>
            </a:r>
            <a:r>
              <a:rPr lang="en" sz="1500"/>
              <a:t> el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método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de la secante</a:t>
            </a:r>
            <a:r>
              <a:rPr lang="en" sz="1500"/>
              <a:t>, la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interpolación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cuadrática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inversa</a:t>
            </a:r>
            <a:r>
              <a:rPr lang="en" sz="1500"/>
              <a:t> y los 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polinomios de Lagrange</a:t>
            </a:r>
            <a:r>
              <a:rPr lang="en" sz="1500"/>
              <a:t>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cxnSp>
        <p:nvCxnSpPr>
          <p:cNvPr id="561" name="Google Shape;561;p115"/>
          <p:cNvCxnSpPr/>
          <p:nvPr/>
        </p:nvCxnSpPr>
        <p:spPr>
          <a:xfrm>
            <a:off x="4670750" y="13372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115"/>
          <p:cNvCxnSpPr/>
          <p:nvPr/>
        </p:nvCxnSpPr>
        <p:spPr>
          <a:xfrm>
            <a:off x="0" y="46977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115"/>
          <p:cNvSpPr txBox="1"/>
          <p:nvPr>
            <p:ph type="ctrTitle"/>
          </p:nvPr>
        </p:nvSpPr>
        <p:spPr>
          <a:xfrm>
            <a:off x="1531675" y="70750"/>
            <a:ext cx="58845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¿Qué variaciones en la bisección pueden mejorar la velocidad de convergencia?</a:t>
            </a:r>
            <a:endParaRPr sz="2000"/>
          </a:p>
        </p:txBody>
      </p:sp>
      <p:pic>
        <p:nvPicPr>
          <p:cNvPr id="564" name="Google Shape;56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25" y="2850950"/>
            <a:ext cx="5350550" cy="20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15"/>
          <p:cNvSpPr txBox="1"/>
          <p:nvPr>
            <p:ph idx="1" type="subTitle"/>
          </p:nvPr>
        </p:nvSpPr>
        <p:spPr>
          <a:xfrm>
            <a:off x="5829950" y="2589350"/>
            <a:ext cx="3220800" cy="20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El método de Brent es ampliamente utilizado. Por ejemplo, la función fzero en MatLab está basada en este método.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https://nickcdryan.com/2017/09/13/root-finding-algorithms-in-python-line-search-bisection-secant-newton-raphson-boydens-inverse-quadratic-interpolation-brents/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6"/>
          <p:cNvSpPr txBox="1"/>
          <p:nvPr>
            <p:ph type="ctrTitle"/>
          </p:nvPr>
        </p:nvSpPr>
        <p:spPr>
          <a:xfrm>
            <a:off x="2740525" y="357225"/>
            <a:ext cx="58845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Algoritmo para encontrar más de una raíz</a:t>
            </a:r>
            <a:endParaRPr sz="2000"/>
          </a:p>
        </p:txBody>
      </p:sp>
      <p:pic>
        <p:nvPicPr>
          <p:cNvPr id="571" name="Google Shape;57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175" y="1256125"/>
            <a:ext cx="4930850" cy="36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16"/>
          <p:cNvSpPr txBox="1"/>
          <p:nvPr/>
        </p:nvSpPr>
        <p:spPr>
          <a:xfrm>
            <a:off x="326900" y="2844175"/>
            <a:ext cx="287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utiliza el método de bisección para recorrer por intervalos toda la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función. Cada vez que un intervalo se parte en 2, se mira si esta subparte tiene alguna raíz y se calcula, sino se descarta. Si tiene más de ia raíz, se divide y se vuelve a hacer el proceso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Purple variant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